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Poppins Light"/>
      <p:regular r:id="rId26"/>
      <p:bold r:id="rId27"/>
      <p:italic r:id="rId28"/>
      <p:boldItalic r:id="rId29"/>
    </p:embeddedFont>
    <p:embeddedFont>
      <p:font typeface="Poppins SemiBold"/>
      <p:regular r:id="rId30"/>
      <p:bold r:id="rId31"/>
      <p:italic r:id="rId32"/>
      <p:boldItalic r:id="rId33"/>
    </p:embeddedFont>
    <p:embeddedFont>
      <p:font typeface="Scope On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06B4C8-C1FE-4B6E-94A1-BCA230C903E6}">
  <a:tblStyle styleId="{DD06B4C8-C1FE-4B6E-94A1-BCA230C903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Poppins-regular.fntdata"/><Relationship Id="rId21" Type="http://schemas.openxmlformats.org/officeDocument/2006/relationships/slide" Target="slides/slide14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oppinsLight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PoppinsLight-italic.fntdata"/><Relationship Id="rId27" Type="http://schemas.openxmlformats.org/officeDocument/2006/relationships/font" Target="fonts/Poppins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oppinsLigh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SemiBold-bold.fntdata"/><Relationship Id="rId30" Type="http://schemas.openxmlformats.org/officeDocument/2006/relationships/font" Target="fonts/PoppinsSemiBold-regular.fntdata"/><Relationship Id="rId11" Type="http://schemas.openxmlformats.org/officeDocument/2006/relationships/slide" Target="slides/slide4.xml"/><Relationship Id="rId33" Type="http://schemas.openxmlformats.org/officeDocument/2006/relationships/font" Target="fonts/PoppinsSemiBold-boldItalic.fntdata"/><Relationship Id="rId10" Type="http://schemas.openxmlformats.org/officeDocument/2006/relationships/slide" Target="slides/slide3.xml"/><Relationship Id="rId32" Type="http://schemas.openxmlformats.org/officeDocument/2006/relationships/font" Target="fonts/PoppinsSemiBold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ScopeOne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8713f9baa_2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28713f9baa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8713f9baa_2_6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28713f9baa_2_6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6bb7dafb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6bb7dafb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6bb7dafb8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6bb7dafb8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8713f9baa_2_6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28713f9baa_2_6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8713f9baa_2_4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28713f9baa_2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8713f9baa_2_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28713f9baa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8713f9baa_2_1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28713f9baa_2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8713f9baa_2_3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28713f9baa_2_3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8713f9baa_2_2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28713f9baa_2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8713f9baa_2_2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28713f9baa_2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8713f9baa_2_3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28713f9baa_2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6aaa8190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6aaa8190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6aaa8190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6aaa8190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24.png"/><Relationship Id="rId8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10" Type="http://schemas.openxmlformats.org/officeDocument/2006/relationships/image" Target="../media/image2.png"/><Relationship Id="rId9" Type="http://schemas.openxmlformats.org/officeDocument/2006/relationships/image" Target="../media/image24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4.png"/><Relationship Id="rId8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55;p14"/>
          <p:cNvCxnSpPr/>
          <p:nvPr/>
        </p:nvCxnSpPr>
        <p:spPr>
          <a:xfrm>
            <a:off x="317635" y="4806014"/>
            <a:ext cx="850873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56" name="Google Shape;5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0963" y="0"/>
            <a:ext cx="1443038" cy="144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8">
            <a:alphaModFix/>
          </a:blip>
          <a:srcRect b="0" l="13143" r="0" t="0"/>
          <a:stretch/>
        </p:blipFill>
        <p:spPr>
          <a:xfrm>
            <a:off x="0" y="110740"/>
            <a:ext cx="2699147" cy="322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04848" y="3698081"/>
            <a:ext cx="721519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>
            <p:ph idx="2" type="pic"/>
          </p:nvPr>
        </p:nvSpPr>
        <p:spPr>
          <a:xfrm>
            <a:off x="317634" y="723900"/>
            <a:ext cx="1826393" cy="369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" y="2571750"/>
            <a:ext cx="2480513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22481" y="0"/>
            <a:ext cx="721519" cy="72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0963" y="0"/>
            <a:ext cx="1443038" cy="144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14838"/>
            <a:ext cx="728663" cy="72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17"/>
          <p:cNvCxnSpPr/>
          <p:nvPr/>
        </p:nvCxnSpPr>
        <p:spPr>
          <a:xfrm>
            <a:off x="2257124" y="604587"/>
            <a:ext cx="46297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7" name="Google Shape;77;p17"/>
          <p:cNvCxnSpPr/>
          <p:nvPr/>
        </p:nvCxnSpPr>
        <p:spPr>
          <a:xfrm>
            <a:off x="2257124" y="4538914"/>
            <a:ext cx="46297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78" name="Google Shape;7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08043" y="233112"/>
            <a:ext cx="1607344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8">
            <a:alphaModFix/>
          </a:blip>
          <a:srcRect b="7894" l="0" r="0" t="0"/>
          <a:stretch/>
        </p:blipFill>
        <p:spPr>
          <a:xfrm>
            <a:off x="410615" y="3820967"/>
            <a:ext cx="1435894" cy="1322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2936081"/>
            <a:ext cx="2207419" cy="220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6109" y="3127772"/>
            <a:ext cx="721519" cy="72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19"/>
          <p:cNvCxnSpPr/>
          <p:nvPr/>
        </p:nvCxnSpPr>
        <p:spPr>
          <a:xfrm>
            <a:off x="317635" y="4806014"/>
            <a:ext cx="850873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91" name="Google Shape;9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633" y="337485"/>
            <a:ext cx="1607344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83011" y="0"/>
            <a:ext cx="1435894" cy="143589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>
            <p:ph idx="2" type="pic"/>
          </p:nvPr>
        </p:nvSpPr>
        <p:spPr>
          <a:xfrm>
            <a:off x="6100958" y="744583"/>
            <a:ext cx="2725409" cy="36543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414838"/>
            <a:ext cx="728663" cy="72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22481" y="0"/>
            <a:ext cx="721519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13018" y="2569627"/>
            <a:ext cx="2207419" cy="220741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>
            <p:ph idx="2" type="pic"/>
          </p:nvPr>
        </p:nvSpPr>
        <p:spPr>
          <a:xfrm>
            <a:off x="6635014" y="1687286"/>
            <a:ext cx="1853804" cy="285665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20"/>
          <p:cNvSpPr/>
          <p:nvPr>
            <p:ph idx="3" type="pic"/>
          </p:nvPr>
        </p:nvSpPr>
        <p:spPr>
          <a:xfrm>
            <a:off x="4436099" y="1687286"/>
            <a:ext cx="1853804" cy="285665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21"/>
          <p:cNvCxnSpPr/>
          <p:nvPr/>
        </p:nvCxnSpPr>
        <p:spPr>
          <a:xfrm>
            <a:off x="317635" y="4806014"/>
            <a:ext cx="850873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08" name="Google Shape;10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04848" y="337485"/>
            <a:ext cx="721519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635" y="337485"/>
            <a:ext cx="721519" cy="72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PPTMON slide">
  <p:cSld name="17_PPTMON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8106" y="0"/>
            <a:ext cx="1435894" cy="143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8">
            <a:alphaModFix/>
          </a:blip>
          <a:srcRect b="0" l="50000" r="0" t="0"/>
          <a:stretch/>
        </p:blipFill>
        <p:spPr>
          <a:xfrm>
            <a:off x="1" y="3743325"/>
            <a:ext cx="675251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PPTMON slide">
  <p:cSld name="18_PPTMON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700463"/>
            <a:ext cx="1443038" cy="144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22481" y="0"/>
            <a:ext cx="721519" cy="72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8422481" y="2219092"/>
            <a:ext cx="721519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361733" y="894510"/>
            <a:ext cx="721519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-2989" y="2204804"/>
            <a:ext cx="1452796" cy="145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08106" y="537322"/>
            <a:ext cx="1435894" cy="14358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/>
          <p:nvPr>
            <p:ph idx="2" type="pic"/>
          </p:nvPr>
        </p:nvSpPr>
        <p:spPr>
          <a:xfrm>
            <a:off x="722492" y="1255269"/>
            <a:ext cx="3642871" cy="168534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24"/>
          <p:cNvSpPr/>
          <p:nvPr>
            <p:ph idx="3" type="pic"/>
          </p:nvPr>
        </p:nvSpPr>
        <p:spPr>
          <a:xfrm>
            <a:off x="4778636" y="1255269"/>
            <a:ext cx="3642871" cy="168534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PPTMON slide">
  <p:cSld name="19_PPTMON slid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6656" y="0"/>
            <a:ext cx="1607344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0" y="4400550"/>
            <a:ext cx="1607344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>
            <p:ph idx="2" type="pic"/>
          </p:nvPr>
        </p:nvSpPr>
        <p:spPr>
          <a:xfrm>
            <a:off x="827347" y="866342"/>
            <a:ext cx="1482159" cy="14821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9" name="Google Shape;139;p25"/>
          <p:cNvSpPr/>
          <p:nvPr>
            <p:ph idx="3" type="pic"/>
          </p:nvPr>
        </p:nvSpPr>
        <p:spPr>
          <a:xfrm>
            <a:off x="827347" y="2795000"/>
            <a:ext cx="1482159" cy="14821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0" name="Google Shape;140;p25"/>
          <p:cNvSpPr/>
          <p:nvPr>
            <p:ph idx="4" type="pic"/>
          </p:nvPr>
        </p:nvSpPr>
        <p:spPr>
          <a:xfrm>
            <a:off x="4684973" y="866342"/>
            <a:ext cx="1482159" cy="14821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1" name="Google Shape;141;p25"/>
          <p:cNvSpPr/>
          <p:nvPr>
            <p:ph idx="5" type="pic"/>
          </p:nvPr>
        </p:nvSpPr>
        <p:spPr>
          <a:xfrm>
            <a:off x="4684973" y="2795000"/>
            <a:ext cx="1482159" cy="148215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42012" y="1429789"/>
            <a:ext cx="728663" cy="72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5083" y="1429789"/>
            <a:ext cx="721519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2424452"/>
            <a:ext cx="721519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>
            <p:ph idx="2" type="pic"/>
          </p:nvPr>
        </p:nvSpPr>
        <p:spPr>
          <a:xfrm>
            <a:off x="440207" y="1429789"/>
            <a:ext cx="1302509" cy="17161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26"/>
          <p:cNvSpPr/>
          <p:nvPr>
            <p:ph idx="3" type="pic"/>
          </p:nvPr>
        </p:nvSpPr>
        <p:spPr>
          <a:xfrm>
            <a:off x="3182574" y="1429789"/>
            <a:ext cx="1302509" cy="17161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1" name="Google Shape;151;p26"/>
          <p:cNvSpPr/>
          <p:nvPr>
            <p:ph idx="4" type="pic"/>
          </p:nvPr>
        </p:nvSpPr>
        <p:spPr>
          <a:xfrm>
            <a:off x="5903834" y="1429789"/>
            <a:ext cx="1302509" cy="171618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/>
          <p:nvPr>
            <p:ph idx="2" type="pic"/>
          </p:nvPr>
        </p:nvSpPr>
        <p:spPr>
          <a:xfrm>
            <a:off x="3494315" y="1238161"/>
            <a:ext cx="2155371" cy="289000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cxnSp>
        <p:nvCxnSpPr>
          <p:cNvPr id="157" name="Google Shape;157;p27"/>
          <p:cNvCxnSpPr/>
          <p:nvPr/>
        </p:nvCxnSpPr>
        <p:spPr>
          <a:xfrm>
            <a:off x="1874520" y="337486"/>
            <a:ext cx="539496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8" name="Google Shape;158;p27"/>
          <p:cNvCxnSpPr/>
          <p:nvPr/>
        </p:nvCxnSpPr>
        <p:spPr>
          <a:xfrm>
            <a:off x="1874520" y="4806014"/>
            <a:ext cx="539496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59" name="Google Shape;15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72796" y="1238161"/>
            <a:ext cx="721519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9686" y="3406646"/>
            <a:ext cx="721519" cy="72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/>
          <p:nvPr>
            <p:ph idx="2" type="pic"/>
          </p:nvPr>
        </p:nvSpPr>
        <p:spPr>
          <a:xfrm>
            <a:off x="0" y="0"/>
            <a:ext cx="5976257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66" name="Google Shape;16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76257" y="0"/>
            <a:ext cx="721519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22481" y="4421981"/>
            <a:ext cx="721519" cy="72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86725" y="4086225"/>
            <a:ext cx="10572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87278" y="254318"/>
            <a:ext cx="1435894" cy="143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2936081"/>
            <a:ext cx="2207419" cy="220741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/>
          <p:nvPr>
            <p:ph idx="2" type="pic"/>
          </p:nvPr>
        </p:nvSpPr>
        <p:spPr>
          <a:xfrm>
            <a:off x="1303394" y="1126709"/>
            <a:ext cx="2155371" cy="289000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30"/>
          <p:cNvCxnSpPr/>
          <p:nvPr/>
        </p:nvCxnSpPr>
        <p:spPr>
          <a:xfrm>
            <a:off x="2257124" y="604587"/>
            <a:ext cx="46297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2257124" y="4538914"/>
            <a:ext cx="462975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82" name="Google Shape;18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700463"/>
            <a:ext cx="1443038" cy="144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93919" y="243827"/>
            <a:ext cx="721519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1169" y="243827"/>
            <a:ext cx="721519" cy="72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31"/>
          <p:cNvCxnSpPr/>
          <p:nvPr/>
        </p:nvCxnSpPr>
        <p:spPr>
          <a:xfrm>
            <a:off x="317635" y="4806014"/>
            <a:ext cx="850873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90" name="Google Shape;19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6469" y="0"/>
            <a:ext cx="3107531" cy="322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4631" y="787347"/>
            <a:ext cx="1435894" cy="1435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/>
          <p:nvPr>
            <p:ph idx="2" type="pic"/>
          </p:nvPr>
        </p:nvSpPr>
        <p:spPr>
          <a:xfrm>
            <a:off x="5787208" y="647357"/>
            <a:ext cx="1816835" cy="3942000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32"/>
          <p:cNvCxnSpPr/>
          <p:nvPr/>
        </p:nvCxnSpPr>
        <p:spPr>
          <a:xfrm>
            <a:off x="317635" y="4806014"/>
            <a:ext cx="850873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98" name="Google Shape;198;p32"/>
          <p:cNvPicPr preferRelativeResize="0"/>
          <p:nvPr/>
        </p:nvPicPr>
        <p:blipFill rotWithShape="1">
          <a:blip r:embed="rId7">
            <a:alphaModFix/>
          </a:blip>
          <a:srcRect b="0" l="0" r="0" t="17436"/>
          <a:stretch/>
        </p:blipFill>
        <p:spPr>
          <a:xfrm>
            <a:off x="6734175" y="0"/>
            <a:ext cx="2207419" cy="182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67706" y="3821906"/>
            <a:ext cx="1607344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>
            <p:ph idx="2" type="pic"/>
          </p:nvPr>
        </p:nvSpPr>
        <p:spPr>
          <a:xfrm>
            <a:off x="5072623" y="565540"/>
            <a:ext cx="2998403" cy="3999317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33"/>
          <p:cNvCxnSpPr/>
          <p:nvPr/>
        </p:nvCxnSpPr>
        <p:spPr>
          <a:xfrm>
            <a:off x="317635" y="4806014"/>
            <a:ext cx="850873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206" name="Google Shape;206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0963" y="0"/>
            <a:ext cx="1443038" cy="144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65472" y="721519"/>
            <a:ext cx="721519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>
            <p:ph idx="2" type="pic"/>
          </p:nvPr>
        </p:nvSpPr>
        <p:spPr>
          <a:xfrm>
            <a:off x="3930399" y="994083"/>
            <a:ext cx="3907074" cy="241705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51.png"/><Relationship Id="rId8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3652405" y="2904473"/>
            <a:ext cx="4605771" cy="300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1796600" y="3429575"/>
            <a:ext cx="60357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09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Виконала:              Чернова Анастасія ПЗПІ-21-6</a:t>
            </a:r>
            <a:endParaRPr sz="209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09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Керівник:                доц. кафедри ПІ Віктор КАУК</a:t>
            </a:r>
            <a:endParaRPr sz="209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9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16 червня 2025</a:t>
            </a:r>
            <a:endParaRPr sz="209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3652405" y="3746957"/>
            <a:ext cx="2324100" cy="346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1937300" y="1337713"/>
            <a:ext cx="5754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Програмна система для медичних закладів «LifeLine». Back-end розробка</a:t>
            </a:r>
            <a:endParaRPr sz="2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00" y="209725"/>
            <a:ext cx="2551305" cy="4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700" y="180950"/>
            <a:ext cx="1945225" cy="4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00" y="4158175"/>
            <a:ext cx="939100" cy="6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/>
        </p:nvSpPr>
        <p:spPr>
          <a:xfrm>
            <a:off x="49625" y="1671456"/>
            <a:ext cx="25470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Приклад реалізації роутеру DoctorSchedule</a:t>
            </a:r>
            <a:endParaRPr sz="1100"/>
          </a:p>
        </p:txBody>
      </p:sp>
      <p:pic>
        <p:nvPicPr>
          <p:cNvPr id="315" name="Google Shape;3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150" y="118800"/>
            <a:ext cx="8940276" cy="5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 title="Знімок екрана 2025-06-09 220233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1862" y="237825"/>
            <a:ext cx="5004851" cy="41506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/>
        </p:nvSpPr>
        <p:spPr>
          <a:xfrm>
            <a:off x="258875" y="175232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Приклад реалізації бронювання часу прийому в </a:t>
            </a: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контролері</a:t>
            </a: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DoctorSchedule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975" y="126725"/>
            <a:ext cx="3903075" cy="454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7"/>
          <p:cNvPicPr preferRelativeResize="0"/>
          <p:nvPr/>
        </p:nvPicPr>
        <p:blipFill rotWithShape="1">
          <a:blip r:embed="rId3">
            <a:alphaModFix/>
          </a:blip>
          <a:srcRect b="0" l="0" r="17911" t="0"/>
          <a:stretch/>
        </p:blipFill>
        <p:spPr>
          <a:xfrm>
            <a:off x="4314150" y="1788288"/>
            <a:ext cx="4493774" cy="288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25" y="1754924"/>
            <a:ext cx="3582325" cy="29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/>
          <p:nvPr/>
        </p:nvSpPr>
        <p:spPr>
          <a:xfrm>
            <a:off x="479400" y="3772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Приклад формування PDF результату процедури.</a:t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4314150" y="37722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Приклад отриманого на пошті лікарні відгуку від пацієнта</a:t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/>
        </p:nvSpPr>
        <p:spPr>
          <a:xfrm>
            <a:off x="435207" y="303368"/>
            <a:ext cx="2612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Документування API та </a:t>
            </a: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тестування</a:t>
            </a: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в Postman</a:t>
            </a:r>
            <a:endParaRPr sz="1100"/>
          </a:p>
        </p:txBody>
      </p:sp>
      <p:pic>
        <p:nvPicPr>
          <p:cNvPr id="336" name="Google Shape;336;p48" title="Знімок екрана 2025-06-03 203130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0350" y="371500"/>
            <a:ext cx="5438700" cy="4217400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 rotWithShape="1">
          <a:blip r:embed="rId4">
            <a:alphaModFix/>
          </a:blip>
          <a:srcRect b="-4089" l="0" r="0" t="4090"/>
          <a:stretch/>
        </p:blipFill>
        <p:spPr>
          <a:xfrm>
            <a:off x="435200" y="1128750"/>
            <a:ext cx="2859500" cy="36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/>
        </p:nvSpPr>
        <p:spPr>
          <a:xfrm>
            <a:off x="2811549" y="46736"/>
            <a:ext cx="3711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dk1"/>
                </a:solidFill>
              </a:rPr>
              <a:t>Підсумки 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3" name="Google Shape;343;p49"/>
          <p:cNvSpPr txBox="1"/>
          <p:nvPr/>
        </p:nvSpPr>
        <p:spPr>
          <a:xfrm>
            <a:off x="1700500" y="1078650"/>
            <a:ext cx="5933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Реалістичність і корисність:</a:t>
            </a:r>
            <a:br>
              <a:rPr b="1"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Реалізована система відповідає реальним потребам українських медичних закладів, забезпечуючи безпечне зберігання та обробку даних, зручність для лікарів, пацієнтів і адміністрації.</a:t>
            </a:r>
            <a:br>
              <a:rPr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Можливості використання: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Система може бути впроваджена в державних і приватних клініках, амбулаторіях, лабораторіях, адаптується до різних масштабів установ.</a:t>
            </a:r>
            <a:br>
              <a:rPr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Подальший розвиток:</a:t>
            </a:r>
            <a:br>
              <a:rPr b="1"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Планується додавання мобільного додатку, чат-бота для запису, інтеграції з eHealth, розширення аналітичних можливостей та підтримка багатомовності.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/>
        </p:nvSpPr>
        <p:spPr>
          <a:xfrm>
            <a:off x="904874" y="485559"/>
            <a:ext cx="6134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rPr>
              <a:t>Мета</a:t>
            </a:r>
            <a:endParaRPr b="0" sz="2900">
              <a:solidFill>
                <a:schemeClr val="dk1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cxnSp>
        <p:nvCxnSpPr>
          <p:cNvPr id="232" name="Google Shape;232;p37"/>
          <p:cNvCxnSpPr/>
          <p:nvPr/>
        </p:nvCxnSpPr>
        <p:spPr>
          <a:xfrm>
            <a:off x="2590800" y="704849"/>
            <a:ext cx="162877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33" name="Google Shape;233;p37"/>
          <p:cNvSpPr/>
          <p:nvPr/>
        </p:nvSpPr>
        <p:spPr>
          <a:xfrm>
            <a:off x="5688210" y="1266203"/>
            <a:ext cx="17001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ECEAE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1958000" y="1442700"/>
            <a:ext cx="64014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ko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Створення безпечної та функціональної програмної системи «LifeLine» з серверною та клієнтською частинами для управління медичними записами та прийомами.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★"/>
            </a:pPr>
            <a:r>
              <a:rPr lang="ko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Медичні заклади потребують сучасних рішень у зв’язку із застарілими ІТ-системами та необхідністю цифрової трансформації медицини.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/>
        </p:nvSpPr>
        <p:spPr>
          <a:xfrm>
            <a:off x="532149" y="319909"/>
            <a:ext cx="6134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rPr>
              <a:t>Аналіз проблеми</a:t>
            </a:r>
            <a:endParaRPr b="0" sz="2400">
              <a:solidFill>
                <a:schemeClr val="dk1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cxnSp>
        <p:nvCxnSpPr>
          <p:cNvPr id="240" name="Google Shape;240;p38"/>
          <p:cNvCxnSpPr/>
          <p:nvPr/>
        </p:nvCxnSpPr>
        <p:spPr>
          <a:xfrm>
            <a:off x="2590800" y="704849"/>
            <a:ext cx="162877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1" name="Google Shape;241;p38"/>
          <p:cNvSpPr/>
          <p:nvPr/>
        </p:nvSpPr>
        <p:spPr>
          <a:xfrm>
            <a:off x="3916062" y="1047800"/>
            <a:ext cx="1311900" cy="1310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3439650" y="2472924"/>
            <a:ext cx="2264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Низька ефективність</a:t>
            </a:r>
            <a:b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532153" y="2472924"/>
            <a:ext cx="2264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Застарілі системи</a:t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4" name="Google Shape;244;p38"/>
          <p:cNvSpPr/>
          <p:nvPr/>
        </p:nvSpPr>
        <p:spPr>
          <a:xfrm>
            <a:off x="6593900" y="1047950"/>
            <a:ext cx="1311900" cy="1310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5" name="Google Shape;245;p38"/>
          <p:cNvSpPr/>
          <p:nvPr/>
        </p:nvSpPr>
        <p:spPr>
          <a:xfrm>
            <a:off x="6172964" y="2472924"/>
            <a:ext cx="2264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Ненадійність та небезпека</a:t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46" name="Google Shape;246;p38" title="ChatGPT Image 9 июн. 2025 г., 20_56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899" y="817550"/>
            <a:ext cx="1771192" cy="177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 title="ChatGPT Image 9 июн. 2025 г., 21_00_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216" y="1116186"/>
            <a:ext cx="1175319" cy="117403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/>
          <p:nvPr/>
        </p:nvSpPr>
        <p:spPr>
          <a:xfrm>
            <a:off x="2238937" y="3033050"/>
            <a:ext cx="1311900" cy="1310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9" name="Google Shape;249;p38"/>
          <p:cNvSpPr/>
          <p:nvPr/>
        </p:nvSpPr>
        <p:spPr>
          <a:xfrm>
            <a:off x="5409137" y="3033050"/>
            <a:ext cx="1311900" cy="1310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50" name="Google Shape;250;p38" title="ChatGPT Image 9 июн. 2025 г., 21_03_4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620" y="1219925"/>
            <a:ext cx="966751" cy="9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 title="ChatGPT Image 9 июн. 2025 г., 21_01_2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2691" y="3096018"/>
            <a:ext cx="1184776" cy="118475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/>
        </p:nvSpPr>
        <p:spPr>
          <a:xfrm>
            <a:off x="4526725" y="43437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Низька зручність для пацієнтів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1500" y="3205025"/>
            <a:ext cx="966749" cy="96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/>
        </p:nvSpPr>
        <p:spPr>
          <a:xfrm>
            <a:off x="1540225" y="4482350"/>
            <a:ext cx="27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Витрати часу персоналу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/>
        </p:nvSpPr>
        <p:spPr>
          <a:xfrm>
            <a:off x="838200" y="484637"/>
            <a:ext cx="7467600" cy="43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rPr>
              <a:t>Аналіз існуючих рішень</a:t>
            </a:r>
            <a:endParaRPr b="0" sz="2400">
              <a:solidFill>
                <a:schemeClr val="dk1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cxnSp>
        <p:nvCxnSpPr>
          <p:cNvPr id="260" name="Google Shape;260;p39"/>
          <p:cNvCxnSpPr/>
          <p:nvPr/>
        </p:nvCxnSpPr>
        <p:spPr>
          <a:xfrm>
            <a:off x="3782291" y="979972"/>
            <a:ext cx="157941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39"/>
          <p:cNvSpPr txBox="1"/>
          <p:nvPr/>
        </p:nvSpPr>
        <p:spPr>
          <a:xfrm>
            <a:off x="1587575" y="1086575"/>
            <a:ext cx="608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Існуючі медичні інформаційні системи не повністю відповідають потребам українських закладів: мають складний інтерфейс, обмежену адаптивність, проблеми з безпекою.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62" name="Google Shape;262;p39"/>
          <p:cNvGraphicFramePr/>
          <p:nvPr/>
        </p:nvGraphicFramePr>
        <p:xfrm>
          <a:off x="1411525" y="20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{DD06B4C8-C1FE-4B6E-94A1-BCA230C903E6}</a:tableStyleId>
              </a:tblPr>
              <a:tblGrid>
                <a:gridCol w="1547200"/>
                <a:gridCol w="2388350"/>
                <a:gridCol w="2765825"/>
              </a:tblGrid>
              <a:tr h="44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Конкурент</a:t>
                      </a:r>
                      <a:endParaRPr b="1" sz="2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Переваги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Недоліки</a:t>
                      </a:r>
                      <a:endParaRPr b="1"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E7"/>
                    </a:solidFill>
                  </a:tcPr>
                </a:tc>
              </a:tr>
              <a:tr h="80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Helsi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Інтеграція з eHealth, електронна картка, е-рецепти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Складний інтерфейс, нестабільна робота, обмежена адаптація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E7"/>
                    </a:solidFill>
                  </a:tcPr>
                </a:tc>
              </a:tr>
              <a:tr h="80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Health24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Хмарна архітектура, мобільні додатки, підтримка eHealth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Відсутність офлайн-режиму, слабка техпідтримка, фіксований функціонал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/>
        </p:nvSpPr>
        <p:spPr>
          <a:xfrm>
            <a:off x="1822500" y="644103"/>
            <a:ext cx="55956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Постановка задачі</a:t>
            </a:r>
            <a:endParaRPr sz="3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1601300" y="1345925"/>
            <a:ext cx="6798000" cy="3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Розробити медичну інформаційну систему, що складається з серверної та клієнтської частин.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just">
              <a:spcBef>
                <a:spcPts val="100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Серверна частина повинна забезпечити обробку запитів, зберігання даних пацієнтів, авторизацію, доступ за ролями та захист інформації.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just">
              <a:spcBef>
                <a:spcPts val="100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Клієнтська частина має надавати зручний інтерфейс для пацієнтів, лікарів і адміністраторів.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just">
              <a:spcBef>
                <a:spcPts val="100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Передбачена взаємодія через REST API та підтримка основних функцій: реєстрація, запис на прийом, робота з медкартками, генерація PDF, управління графіками.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just">
              <a:spcBef>
                <a:spcPts val="1000"/>
              </a:spcBef>
              <a:spcAft>
                <a:spcPts val="0"/>
              </a:spcAft>
              <a:buSzPts val="1500"/>
              <a:buFont typeface="Poppins"/>
              <a:buChar char="★"/>
            </a:pPr>
            <a:r>
              <a:rPr lang="ko" sz="1500">
                <a:latin typeface="Poppins"/>
                <a:ea typeface="Poppins"/>
                <a:cs typeface="Poppins"/>
                <a:sym typeface="Poppins"/>
              </a:rPr>
              <a:t>Система повинна бути безпечною, зрозумілою у використанні та готовою до реального впровадження.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754934" y="441531"/>
            <a:ext cx="24318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Scope One"/>
                <a:ea typeface="Scope One"/>
                <a:cs typeface="Scope One"/>
                <a:sym typeface="Scope One"/>
              </a:rPr>
              <a:t>Вибір технологій розробки для Back-end частини</a:t>
            </a:r>
            <a:endParaRPr b="0" sz="2400">
              <a:solidFill>
                <a:schemeClr val="dk1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3469644" y="546065"/>
            <a:ext cx="1582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ECEAE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3600">
              <a:solidFill>
                <a:srgbClr val="ECEAE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5" name="Google Shape;275;p41"/>
          <p:cNvSpPr/>
          <p:nvPr/>
        </p:nvSpPr>
        <p:spPr>
          <a:xfrm>
            <a:off x="4847544" y="546065"/>
            <a:ext cx="1582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ECEAE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3600">
              <a:solidFill>
                <a:srgbClr val="ECEAE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6" name="Google Shape;276;p41"/>
          <p:cNvSpPr/>
          <p:nvPr/>
        </p:nvSpPr>
        <p:spPr>
          <a:xfrm>
            <a:off x="6161144" y="546077"/>
            <a:ext cx="1582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ECEAE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3600">
              <a:solidFill>
                <a:srgbClr val="ECEAE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1991369" y="2549527"/>
            <a:ext cx="1582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ECEAE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05</a:t>
            </a:r>
            <a:endParaRPr sz="3600">
              <a:solidFill>
                <a:srgbClr val="ECEAE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278" name="Google Shape;278;p41"/>
          <p:cNvCxnSpPr/>
          <p:nvPr/>
        </p:nvCxnSpPr>
        <p:spPr>
          <a:xfrm>
            <a:off x="838200" y="2076449"/>
            <a:ext cx="162877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050" y="1216250"/>
            <a:ext cx="954000" cy="95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89773"/>
            <a:ext cx="1317475" cy="8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 rotWithShape="1">
          <a:blip r:embed="rId5">
            <a:alphaModFix/>
          </a:blip>
          <a:srcRect b="16483" l="10262" r="10916" t="12709"/>
          <a:stretch/>
        </p:blipFill>
        <p:spPr>
          <a:xfrm>
            <a:off x="6847175" y="3172625"/>
            <a:ext cx="1987376" cy="6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9225" y="3096424"/>
            <a:ext cx="806950" cy="8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0725" y="1242829"/>
            <a:ext cx="873574" cy="90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2038" y="2666088"/>
            <a:ext cx="1667600" cy="16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3950" y="2795056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21125" y="1273851"/>
            <a:ext cx="1678200" cy="83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87" name="Google Shape;287;p41"/>
          <p:cNvSpPr/>
          <p:nvPr/>
        </p:nvSpPr>
        <p:spPr>
          <a:xfrm>
            <a:off x="7591794" y="546077"/>
            <a:ext cx="1582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ECEAE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3600">
              <a:solidFill>
                <a:srgbClr val="ECEAE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3668944" y="2549527"/>
            <a:ext cx="1582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ECEAE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06</a:t>
            </a:r>
            <a:endParaRPr sz="3600">
              <a:solidFill>
                <a:srgbClr val="ECEAE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9" name="Google Shape;289;p41"/>
          <p:cNvSpPr/>
          <p:nvPr/>
        </p:nvSpPr>
        <p:spPr>
          <a:xfrm>
            <a:off x="5203119" y="2549527"/>
            <a:ext cx="1582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ECEAE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07</a:t>
            </a:r>
            <a:endParaRPr sz="3600">
              <a:solidFill>
                <a:srgbClr val="ECEAE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0" name="Google Shape;290;p41"/>
          <p:cNvSpPr/>
          <p:nvPr/>
        </p:nvSpPr>
        <p:spPr>
          <a:xfrm>
            <a:off x="6984294" y="2549527"/>
            <a:ext cx="1582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ECEAE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08</a:t>
            </a:r>
            <a:endParaRPr sz="3600">
              <a:solidFill>
                <a:srgbClr val="ECEAE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2" title="Знімок екрана 2025-06-09 132746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43" r="0" t="5177"/>
          <a:stretch/>
        </p:blipFill>
        <p:spPr>
          <a:xfrm>
            <a:off x="891825" y="681075"/>
            <a:ext cx="7251999" cy="41415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96" name="Google Shape;296;p42"/>
          <p:cNvSpPr txBox="1"/>
          <p:nvPr/>
        </p:nvSpPr>
        <p:spPr>
          <a:xfrm>
            <a:off x="1022950" y="234675"/>
            <a:ext cx="618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Poppins"/>
                <a:ea typeface="Poppins"/>
                <a:cs typeface="Poppins"/>
                <a:sym typeface="Poppins"/>
              </a:rPr>
              <a:t>Архітектура </a:t>
            </a:r>
            <a:r>
              <a:rPr b="1" lang="ko" sz="1700">
                <a:latin typeface="Poppins"/>
                <a:ea typeface="Poppins"/>
                <a:cs typeface="Poppins"/>
                <a:sym typeface="Poppins"/>
              </a:rPr>
              <a:t>створеного</a:t>
            </a:r>
            <a:r>
              <a:rPr b="1" lang="ko" sz="1700">
                <a:latin typeface="Poppins"/>
                <a:ea typeface="Poppins"/>
                <a:cs typeface="Poppins"/>
                <a:sym typeface="Poppins"/>
              </a:rPr>
              <a:t> програмного забезпечення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/>
        </p:nvSpPr>
        <p:spPr>
          <a:xfrm>
            <a:off x="0" y="0"/>
            <a:ext cx="5693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Головна функціональність</a:t>
            </a:r>
            <a:endParaRPr sz="3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661850" y="759275"/>
            <a:ext cx="31473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Управління електронними медичними картками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Запис на прийоми та обробка прийомів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Виписка рецептів та направлень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Розподіл доступу за ролями (Admin, Doctor, Patient)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Розклад лікарів, медичних і лабораторних послуг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Статистика та звітність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★"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Захист даних: шифрування, авторизація, резервне копіювання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4127475" y="801600"/>
            <a:ext cx="30000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★"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Аналітика активності користувачів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★"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Модуль лабораторних послуг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★"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Управління фінансовими звітами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★"/>
            </a:pPr>
            <a:r>
              <a:rPr lang="ko">
                <a:latin typeface="Poppins"/>
                <a:ea typeface="Poppins"/>
                <a:cs typeface="Poppins"/>
                <a:sym typeface="Poppins"/>
              </a:rPr>
              <a:t>Система відгуків та оцінок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★"/>
            </a:pPr>
            <a:r>
              <a:rPr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Модуль оплати та інтеграція з платіжною системою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oppins"/>
              <a:buChar char="★"/>
            </a:pPr>
            <a:r>
              <a:rPr lang="ko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Панель адміністратора для управління працівниками та пацієнтами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/>
        </p:nvSpPr>
        <p:spPr>
          <a:xfrm>
            <a:off x="0" y="0"/>
            <a:ext cx="6846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Нефункціональні вимоги</a:t>
            </a:r>
            <a:endParaRPr sz="3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2555775" y="673225"/>
            <a:ext cx="4719300" cy="4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★"/>
            </a:pPr>
            <a:r>
              <a:rPr lang="ko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Продуктивність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★"/>
            </a:pPr>
            <a:r>
              <a:rPr lang="ko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Масштабованість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★"/>
            </a:pPr>
            <a:r>
              <a:rPr lang="ko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Безперебійна робота системи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★"/>
            </a:pPr>
            <a:r>
              <a:rPr lang="ko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Безпека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★"/>
            </a:pPr>
            <a:r>
              <a:rPr lang="ko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П</a:t>
            </a:r>
            <a:r>
              <a:rPr lang="ko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ростий, інтуїтивний інтерфейс; документація AP</a:t>
            </a:r>
            <a:r>
              <a:rPr lang="ko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★"/>
            </a:pPr>
            <a:r>
              <a:rPr lang="ko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Мультимовність: українська мова за замовчуванням, можливість додати інші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★"/>
            </a:pPr>
            <a:r>
              <a:rPr lang="ko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Сумісність з різними клієнтськими платформами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★"/>
            </a:pPr>
            <a:r>
              <a:rPr lang="ko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Безпечні оновлення без втрати даних і зупинки системи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